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6" r:id="rId3"/>
    <p:sldId id="264" r:id="rId4"/>
    <p:sldId id="258" r:id="rId5"/>
    <p:sldId id="299" r:id="rId6"/>
    <p:sldId id="300" r:id="rId7"/>
    <p:sldId id="301" r:id="rId8"/>
    <p:sldId id="302" r:id="rId9"/>
    <p:sldId id="317" r:id="rId10"/>
    <p:sldId id="304" r:id="rId11"/>
    <p:sldId id="316"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637E"/>
    <a:srgbClr val="BC7462"/>
    <a:srgbClr val="F6B060"/>
    <a:srgbClr val="A46323"/>
    <a:srgbClr val="1A2626"/>
    <a:srgbClr val="697A2E"/>
    <a:srgbClr val="ECD0B8"/>
    <a:srgbClr val="88AAD2"/>
    <a:srgbClr val="D5732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24" autoAdjust="0"/>
  </p:normalViewPr>
  <p:slideViewPr>
    <p:cSldViewPr>
      <p:cViewPr varScale="1">
        <p:scale>
          <a:sx n="98" d="100"/>
          <a:sy n="98" d="100"/>
        </p:scale>
        <p:origin x="114" y="276"/>
      </p:cViewPr>
      <p:guideLst>
        <p:guide orient="horz" pos="2160"/>
        <p:guide pos="384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70AC7-FEDE-49D4-B97C-DE5444F41061}" type="datetimeFigureOut">
              <a:rPr lang="en-CA" smtClean="0"/>
              <a:pPr/>
              <a:t>2021-11-19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6A8383-9640-4FC1-98B8-B0CADDDCDA0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70AC7-FEDE-49D4-B97C-DE5444F41061}" type="datetimeFigureOut">
              <a:rPr lang="en-CA" smtClean="0"/>
              <a:pPr/>
              <a:t>2021-11-19</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A8383-9640-4FC1-98B8-B0CADDDCDA0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bamawhitehouse.archives.gov/blog/2012/04/09/celebrating-passover-white-hous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ommons.wikimedia.org/wiki/File:1867_Edward_Poynter_-_Israel_in_Egypt.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Nina_Foch_holding_Moses%27_basket_in_The_Ten_Commandments_trailer.jp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Gebhard_Fugel_Moses_vor_dem_brennenden_Dornbusch_c1920.jp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IwMt-KLkS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reebibleimages.org/illustrations/jvh-mose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alking down a busy city street&#10;&#10;Description automatically generated">
            <a:extLst>
              <a:ext uri="{FF2B5EF4-FFF2-40B4-BE49-F238E27FC236}">
                <a16:creationId xmlns:a16="http://schemas.microsoft.com/office/drawing/2014/main" id="{8D84E3CD-EB4B-4642-AA09-5CDDD4F4252E}"/>
              </a:ext>
            </a:extLst>
          </p:cNvPr>
          <p:cNvPicPr>
            <a:picLocks noChangeAspect="1"/>
          </p:cNvPicPr>
          <p:nvPr/>
        </p:nvPicPr>
        <p:blipFill rotWithShape="1">
          <a:blip r:embed="rId2">
            <a:extLst>
              <a:ext uri="{28A0092B-C50C-407E-A947-70E740481C1C}">
                <a14:useLocalDpi xmlns:a14="http://schemas.microsoft.com/office/drawing/2010/main" val="0"/>
              </a:ext>
            </a:extLst>
          </a:blip>
          <a:srcRect l="4732" t="23391" r="4359"/>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AA9ACD-8551-49E2-946E-A16554717681}"/>
              </a:ext>
            </a:extLst>
          </p:cNvPr>
          <p:cNvSpPr>
            <a:spLocks noGrp="1"/>
          </p:cNvSpPr>
          <p:nvPr>
            <p:ph type="ctrTitle"/>
          </p:nvPr>
        </p:nvSpPr>
        <p:spPr>
          <a:xfrm>
            <a:off x="404553" y="3091928"/>
            <a:ext cx="9078562" cy="2387600"/>
          </a:xfrm>
        </p:spPr>
        <p:txBody>
          <a:bodyPr>
            <a:normAutofit/>
          </a:bodyPr>
          <a:lstStyle/>
          <a:p>
            <a:pPr algn="l">
              <a:lnSpc>
                <a:spcPct val="90000"/>
              </a:lnSpc>
            </a:pPr>
            <a:r>
              <a:rPr lang="en-CA" sz="51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God and Man</a:t>
            </a:r>
          </a:p>
          <a:p>
            <a:pPr algn="l">
              <a:lnSpc>
                <a:spcPct val="90000"/>
              </a:lnSpc>
            </a:pPr>
            <a:r>
              <a:rPr lang="en-CA" sz="5100" b="1" dirty="0">
                <a:effectLst>
                  <a:outerShdw blurRad="38100" dist="38100" dir="2700000" algn="tl">
                    <a:srgbClr val="000000">
                      <a:alpha val="43137"/>
                    </a:srgbClr>
                  </a:outerShdw>
                </a:effectLst>
                <a:latin typeface="Arial Nova" panose="020B0504020202020204" pitchFamily="34" charset="0"/>
              </a:rPr>
              <a:t>Through the Bible Series</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21D6247-77EB-407E-AAA9-F9F59772FA3C}"/>
              </a:ext>
            </a:extLst>
          </p:cNvPr>
          <p:cNvSpPr>
            <a:spLocks noGrp="1"/>
          </p:cNvSpPr>
          <p:nvPr>
            <p:ph type="subTitle" idx="1"/>
          </p:nvPr>
        </p:nvSpPr>
        <p:spPr>
          <a:xfrm>
            <a:off x="404553" y="5624945"/>
            <a:ext cx="9078562" cy="592975"/>
          </a:xfrm>
        </p:spPr>
        <p:txBody>
          <a:bodyPr anchor="ctr">
            <a:normAutofit/>
          </a:bodyPr>
          <a:lstStyle/>
          <a:p>
            <a:pPr algn="l"/>
            <a:r>
              <a:rPr lang="en-CA" sz="3200" b="1" dirty="0">
                <a:effectLst>
                  <a:outerShdw blurRad="38100" dist="38100" dir="2700000" algn="tl">
                    <a:srgbClr val="000000">
                      <a:alpha val="43137"/>
                    </a:srgbClr>
                  </a:outerShdw>
                </a:effectLst>
                <a:latin typeface="Arial Black" panose="020B0A04020102020204" pitchFamily="34" charset="0"/>
              </a:rPr>
              <a:t>Part 7: Plagues &amp; Passover</a:t>
            </a:r>
            <a:endParaRPr lang="en-CA" dirty="0"/>
          </a:p>
        </p:txBody>
      </p:sp>
    </p:spTree>
    <p:extLst>
      <p:ext uri="{BB962C8B-B14F-4D97-AF65-F5344CB8AC3E}">
        <p14:creationId xmlns:p14="http://schemas.microsoft.com/office/powerpoint/2010/main" val="35834264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03A2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CA" b="1">
                <a:solidFill>
                  <a:srgbClr val="FFFFFF"/>
                </a:solidFill>
                <a:effectLst>
                  <a:outerShdw blurRad="38100" dist="38100" dir="2700000" algn="tl">
                    <a:srgbClr val="000000">
                      <a:alpha val="43137"/>
                    </a:srgbClr>
                  </a:outerShdw>
                </a:effectLst>
              </a:rPr>
              <a:t>Is the Passover Still Celebrated?</a:t>
            </a:r>
          </a:p>
        </p:txBody>
      </p:sp>
      <p:pic>
        <p:nvPicPr>
          <p:cNvPr id="6" name="Picture 5" descr="A group of people sitting at a table with wine glasses&#10;&#10;Description automatically generated">
            <a:extLst>
              <a:ext uri="{FF2B5EF4-FFF2-40B4-BE49-F238E27FC236}">
                <a16:creationId xmlns:a16="http://schemas.microsoft.com/office/drawing/2014/main" id="{DF776444-A330-47C5-9257-D45A4A1664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74" r="1" b="2715"/>
          <a:stretch/>
        </p:blipFill>
        <p:spPr>
          <a:xfrm>
            <a:off x="327547" y="2454903"/>
            <a:ext cx="7058306" cy="4080254"/>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buNone/>
            </a:pPr>
            <a:endParaRPr lang="en-CA" sz="2000" b="1" dirty="0">
              <a:solidFill>
                <a:srgbClr val="FFFFFF"/>
              </a:solidFill>
              <a:effectLst>
                <a:outerShdw blurRad="38100" dist="38100" dir="2700000" algn="tl">
                  <a:srgbClr val="000000">
                    <a:alpha val="43137"/>
                  </a:srgbClr>
                </a:outerShdw>
              </a:effectLst>
            </a:endParaRPr>
          </a:p>
          <a:p>
            <a:r>
              <a:rPr lang="en-CA" sz="2400" b="1" dirty="0">
                <a:solidFill>
                  <a:srgbClr val="FFFFFF"/>
                </a:solidFill>
                <a:effectLst>
                  <a:outerShdw blurRad="38100" dist="38100" dir="2700000" algn="tl">
                    <a:srgbClr val="000000">
                      <a:alpha val="43137"/>
                    </a:srgbClr>
                  </a:outerShdw>
                </a:effectLst>
              </a:rPr>
              <a:t>Jews still celebrate the Passover today. Here is President Obama celebrating with Jewish people.</a:t>
            </a:r>
          </a:p>
        </p:txBody>
      </p:sp>
      <p:sp>
        <p:nvSpPr>
          <p:cNvPr id="4" name="Slide Number Placeholder 3"/>
          <p:cNvSpPr>
            <a:spLocks noGrp="1"/>
          </p:cNvSpPr>
          <p:nvPr>
            <p:ph type="sldNum" sz="quarter" idx="12"/>
          </p:nvPr>
        </p:nvSpPr>
        <p:spPr>
          <a:xfrm>
            <a:off x="10480391" y="6535157"/>
            <a:ext cx="973667" cy="274320"/>
          </a:xfrm>
        </p:spPr>
        <p:txBody>
          <a:bodyPr>
            <a:normAutofit/>
          </a:bodyPr>
          <a:lstStyle/>
          <a:p>
            <a:pPr>
              <a:spcAft>
                <a:spcPts val="600"/>
              </a:spcAft>
            </a:pPr>
            <a:fld id="{BC276B17-7EAE-40B9-A675-1048349E8757}" type="slidenum">
              <a:rPr lang="en-CA" sz="1050">
                <a:solidFill>
                  <a:schemeClr val="tx1">
                    <a:lumMod val="50000"/>
                    <a:lumOff val="50000"/>
                  </a:schemeClr>
                </a:solidFill>
              </a:rPr>
              <a:pPr>
                <a:spcAft>
                  <a:spcPts val="600"/>
                </a:spcAft>
              </a:pPr>
              <a:t>10</a:t>
            </a:fld>
            <a:endParaRPr lang="en-CA" sz="1050">
              <a:solidFill>
                <a:schemeClr val="tx1">
                  <a:lumMod val="50000"/>
                  <a:lumOff val="50000"/>
                </a:schemeClr>
              </a:solidFill>
            </a:endParaRPr>
          </a:p>
        </p:txBody>
      </p:sp>
      <p:sp>
        <p:nvSpPr>
          <p:cNvPr id="13" name="Rectangle 12">
            <a:extLst>
              <a:ext uri="{FF2B5EF4-FFF2-40B4-BE49-F238E27FC236}">
                <a16:creationId xmlns:a16="http://schemas.microsoft.com/office/drawing/2014/main" id="{B5C68376-1C96-4E8E-B2DC-301001A29FBE}"/>
              </a:ext>
            </a:extLst>
          </p:cNvPr>
          <p:cNvSpPr/>
          <p:nvPr/>
        </p:nvSpPr>
        <p:spPr>
          <a:xfrm>
            <a:off x="327547" y="6127132"/>
            <a:ext cx="7058306" cy="408025"/>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CA" sz="1300" b="1">
                <a:solidFill>
                  <a:srgbClr val="FFFFFF"/>
                </a:solidFill>
                <a:hlinkClick r:id="rId3">
                  <a:extLst>
                    <a:ext uri="{A12FA001-AC4F-418D-AE19-62706E023703}">
                      <ahyp:hlinkClr xmlns:ahyp="http://schemas.microsoft.com/office/drawing/2018/hyperlinkcolor" val="tx"/>
                    </a:ext>
                  </a:extLst>
                </a:hlinkClick>
              </a:rPr>
              <a:t>White House archives</a:t>
            </a:r>
            <a:endParaRPr lang="en-CA" sz="1300" b="1">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07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43193" y="489507"/>
            <a:ext cx="3091607" cy="1655483"/>
          </a:xfrm>
        </p:spPr>
        <p:txBody>
          <a:bodyPr anchor="b">
            <a:normAutofit/>
          </a:bodyPr>
          <a:lstStyle/>
          <a:p>
            <a:pPr>
              <a:lnSpc>
                <a:spcPct val="90000"/>
              </a:lnSpc>
            </a:pPr>
            <a:r>
              <a:rPr lang="en-CA" sz="3700" b="1">
                <a:effectLst>
                  <a:outerShdw blurRad="38100" dist="38100" dir="2700000" algn="tl">
                    <a:srgbClr val="000000">
                      <a:alpha val="43137"/>
                    </a:srgbClr>
                  </a:outerShdw>
                </a:effectLst>
              </a:rPr>
              <a:t>Do Christians celebrate the Passover?</a:t>
            </a:r>
          </a:p>
        </p:txBody>
      </p:sp>
      <p:pic>
        <p:nvPicPr>
          <p:cNvPr id="6" name="Picture 5" descr="A bowl of food&#10;&#10;Description automatically generated">
            <a:extLst>
              <a:ext uri="{FF2B5EF4-FFF2-40B4-BE49-F238E27FC236}">
                <a16:creationId xmlns:a16="http://schemas.microsoft.com/office/drawing/2014/main" id="{DF776444-A330-47C5-9257-D45A4A166400}"/>
              </a:ext>
            </a:extLst>
          </p:cNvPr>
          <p:cNvPicPr>
            <a:picLocks noChangeAspect="1"/>
          </p:cNvPicPr>
          <p:nvPr/>
        </p:nvPicPr>
        <p:blipFill rotWithShape="1">
          <a:blip r:embed="rId2">
            <a:extLst>
              <a:ext uri="{28A0092B-C50C-407E-A947-70E740481C1C}">
                <a14:useLocalDpi xmlns:a14="http://schemas.microsoft.com/office/drawing/2010/main" val="0"/>
              </a:ext>
            </a:extLst>
          </a:blip>
          <a:srcRect r="5021" b="-1"/>
          <a:stretch/>
        </p:blipFill>
        <p:spPr>
          <a:xfrm>
            <a:off x="20" y="431"/>
            <a:ext cx="8115280" cy="6408311"/>
          </a:xfrm>
          <a:prstGeom prst="rect">
            <a:avLst/>
          </a:prstGeom>
        </p:spPr>
      </p:pic>
      <p:sp>
        <p:nvSpPr>
          <p:cNvPr id="3" name="Content Placeholder 2"/>
          <p:cNvSpPr>
            <a:spLocks noGrp="1"/>
          </p:cNvSpPr>
          <p:nvPr>
            <p:ph idx="1"/>
          </p:nvPr>
        </p:nvSpPr>
        <p:spPr>
          <a:xfrm>
            <a:off x="8643193" y="2144990"/>
            <a:ext cx="3061127" cy="3813683"/>
          </a:xfrm>
        </p:spPr>
        <p:txBody>
          <a:bodyPr>
            <a:normAutofit/>
          </a:bodyPr>
          <a:lstStyle/>
          <a:p>
            <a:pPr marL="0" indent="0">
              <a:buNone/>
            </a:pPr>
            <a:endParaRPr lang="en-CA" sz="2000" b="1" dirty="0">
              <a:effectLst>
                <a:outerShdw blurRad="38100" dist="38100" dir="2700000" algn="tl">
                  <a:srgbClr val="000000">
                    <a:alpha val="43137"/>
                  </a:srgbClr>
                </a:outerShdw>
              </a:effectLst>
            </a:endParaRPr>
          </a:p>
          <a:p>
            <a:r>
              <a:rPr lang="en-CA" sz="2000" b="1" dirty="0">
                <a:effectLst>
                  <a:outerShdw blurRad="38100" dist="38100" dir="2700000" algn="tl">
                    <a:srgbClr val="000000">
                      <a:alpha val="43137"/>
                    </a:srgbClr>
                  </a:outerShdw>
                </a:effectLst>
              </a:rPr>
              <a:t>No. Christians celebrate the “Lord’s Supper” or “Communion.”</a:t>
            </a:r>
          </a:p>
          <a:p>
            <a:r>
              <a:rPr lang="en-CA" sz="2000" b="1" dirty="0">
                <a:effectLst>
                  <a:outerShdw blurRad="38100" dist="38100" dir="2700000" algn="tl">
                    <a:srgbClr val="000000">
                      <a:alpha val="43137"/>
                    </a:srgbClr>
                  </a:outerShdw>
                </a:effectLst>
              </a:rPr>
              <a:t>However, this is a link. Jesus told Christians to do this when He celebrated the Passover the night before He died.</a:t>
            </a:r>
          </a:p>
        </p:txBody>
      </p:sp>
      <p:sp>
        <p:nvSpPr>
          <p:cNvPr id="17"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704320" y="6459376"/>
            <a:ext cx="448056" cy="365125"/>
          </a:xfrm>
        </p:spPr>
        <p:txBody>
          <a:bodyPr>
            <a:normAutofit/>
          </a:bodyPr>
          <a:lstStyle/>
          <a:p>
            <a:pPr>
              <a:spcAft>
                <a:spcPts val="600"/>
              </a:spcAft>
            </a:pPr>
            <a:fld id="{BC276B17-7EAE-40B9-A675-1048349E8757}" type="slidenum">
              <a:rPr lang="en-CA" sz="1100">
                <a:solidFill>
                  <a:srgbClr val="FFFFFF"/>
                </a:solidFill>
              </a:rPr>
              <a:pPr>
                <a:spcAft>
                  <a:spcPts val="600"/>
                </a:spcAft>
              </a:pPr>
              <a:t>11</a:t>
            </a:fld>
            <a:endParaRPr lang="en-CA" sz="1100">
              <a:solidFill>
                <a:srgbClr val="FFFFFF"/>
              </a:solidFill>
            </a:endParaRPr>
          </a:p>
        </p:txBody>
      </p:sp>
    </p:spTree>
    <p:extLst>
      <p:ext uri="{BB962C8B-B14F-4D97-AF65-F5344CB8AC3E}">
        <p14:creationId xmlns:p14="http://schemas.microsoft.com/office/powerpoint/2010/main" val="363552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8E74-4E47-49C5-B0F4-774891914E3C}"/>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566A9D9C-9DF7-496B-9D88-1CD1B3914178}"/>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17642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93;p14">
            <a:extLst>
              <a:ext uri="{FF2B5EF4-FFF2-40B4-BE49-F238E27FC236}">
                <a16:creationId xmlns:a16="http://schemas.microsoft.com/office/drawing/2014/main" id="{5E369A6E-2382-45F8-AEAB-887754EAB52E}"/>
              </a:ext>
            </a:extLst>
          </p:cNvPr>
          <p:cNvSpPr txBox="1">
            <a:spLocks noGrp="1"/>
          </p:cNvSpPr>
          <p:nvPr>
            <p:ph type="title"/>
          </p:nvPr>
        </p:nvSpPr>
        <p:spPr>
          <a:xfrm>
            <a:off x="4965430" y="629268"/>
            <a:ext cx="6586491" cy="1286160"/>
          </a:xfrm>
          <a:prstGeom prst="rect">
            <a:avLst/>
          </a:prstGeom>
        </p:spPr>
        <p:txBody>
          <a:bodyPr spcFirstLastPara="1" lIns="91425" tIns="45700" rIns="91425" bIns="45700" anchor="b" anchorCtr="0">
            <a:normAutofit/>
          </a:bodyPr>
          <a:lstStyle/>
          <a:p>
            <a:pPr marL="0" lvl="0" indent="0" rtl="0">
              <a:lnSpc>
                <a:spcPct val="90000"/>
              </a:lnSpc>
              <a:spcBef>
                <a:spcPts val="0"/>
              </a:spcBef>
              <a:spcAft>
                <a:spcPts val="0"/>
              </a:spcAft>
              <a:buClr>
                <a:schemeClr val="lt1"/>
              </a:buClr>
              <a:buSzPts val="4400"/>
              <a:buFont typeface="Calibri"/>
              <a:buNone/>
            </a:pPr>
            <a:r>
              <a:rPr lang="en-CA" sz="3200" b="1" dirty="0">
                <a:solidFill>
                  <a:srgbClr val="C00000"/>
                </a:solidFill>
                <a:effectLst>
                  <a:outerShdw blurRad="38100" dist="38100" dir="2700000" algn="tl">
                    <a:srgbClr val="000000">
                      <a:alpha val="43137"/>
                    </a:srgbClr>
                  </a:outerShdw>
                </a:effectLst>
              </a:rPr>
              <a:t>God &amp; Man Through The Bible Series</a:t>
            </a:r>
            <a:endParaRPr lang="en-CA" sz="3200" dirty="0">
              <a:solidFill>
                <a:srgbClr val="C00000"/>
              </a:solidFill>
              <a:effectLst>
                <a:outerShdw blurRad="38100" dist="38100" dir="2700000" algn="tl">
                  <a:srgbClr val="000000">
                    <a:alpha val="43137"/>
                  </a:srgbClr>
                </a:outerShdw>
              </a:effectLst>
            </a:endParaRPr>
          </a:p>
        </p:txBody>
      </p:sp>
      <p:sp>
        <p:nvSpPr>
          <p:cNvPr id="4" name="Google Shape;94;p14">
            <a:extLst>
              <a:ext uri="{FF2B5EF4-FFF2-40B4-BE49-F238E27FC236}">
                <a16:creationId xmlns:a16="http://schemas.microsoft.com/office/drawing/2014/main" id="{1D0962AD-5CF0-4244-92D7-506E903E7A32}"/>
              </a:ext>
            </a:extLst>
          </p:cNvPr>
          <p:cNvSpPr txBox="1">
            <a:spLocks noGrp="1"/>
          </p:cNvSpPr>
          <p:nvPr>
            <p:ph idx="1"/>
          </p:nvPr>
        </p:nvSpPr>
        <p:spPr>
          <a:xfrm>
            <a:off x="4965431" y="2438400"/>
            <a:ext cx="6963217" cy="4086944"/>
          </a:xfrm>
          <a:prstGeom prst="rect">
            <a:avLst/>
          </a:prstGeom>
        </p:spPr>
        <p:txBody>
          <a:bodyPr spcFirstLastPara="1" lIns="91425" tIns="45700" rIns="91425" bIns="45700" anchorCtr="0">
            <a:normAutofit fontScale="85000" lnSpcReduction="20000"/>
          </a:bodyPr>
          <a:lstStyle/>
          <a:p>
            <a:pPr marL="228600" lvl="0" indent="-228600" rtl="0">
              <a:lnSpc>
                <a:spcPct val="90000"/>
              </a:lnSpc>
              <a:spcBef>
                <a:spcPts val="0"/>
              </a:spcBef>
              <a:spcAft>
                <a:spcPts val="0"/>
              </a:spcAft>
              <a:buClr>
                <a:schemeClr val="lt1"/>
              </a:buClr>
              <a:buSzPts val="2380"/>
              <a:buNone/>
            </a:pPr>
            <a:endParaRPr lang="en-CA" sz="1100" b="1" dirty="0"/>
          </a:p>
          <a:p>
            <a:pPr marL="228600" lvl="0" indent="-228600" rtl="0">
              <a:lnSpc>
                <a:spcPct val="90000"/>
              </a:lnSpc>
              <a:spcBef>
                <a:spcPts val="0"/>
              </a:spcBef>
              <a:spcAft>
                <a:spcPts val="0"/>
              </a:spcAft>
              <a:buClr>
                <a:schemeClr val="lt1"/>
              </a:buClr>
              <a:buSzPts val="2380"/>
              <a:buNone/>
            </a:pPr>
            <a:r>
              <a:rPr lang="en-CA" sz="2000" b="1" dirty="0">
                <a:effectLst>
                  <a:outerShdw blurRad="38100" dist="38100" dir="2700000" algn="tl">
                    <a:srgbClr val="000000">
                      <a:alpha val="43137"/>
                    </a:srgbClr>
                  </a:outerShdw>
                </a:effectLst>
              </a:rPr>
              <a:t>Session 1	Introduction to the Bible</a:t>
            </a:r>
          </a:p>
          <a:p>
            <a:pPr marL="228600" lvl="0" indent="-228600" rtl="0">
              <a:lnSpc>
                <a:spcPct val="90000"/>
              </a:lnSpc>
              <a:spcBef>
                <a:spcPts val="1000"/>
              </a:spcBef>
              <a:spcAft>
                <a:spcPts val="0"/>
              </a:spcAft>
              <a:buClr>
                <a:schemeClr val="dk1"/>
              </a:buClr>
              <a:buSzPts val="2380"/>
              <a:buNone/>
            </a:pPr>
            <a:endParaRPr lang="en-CA" sz="2000" b="1" dirty="0">
              <a:effectLst>
                <a:outerShdw blurRad="38100" dist="38100" dir="2700000" algn="tl">
                  <a:srgbClr val="000000">
                    <a:alpha val="43137"/>
                  </a:srgbClr>
                </a:outerShdw>
              </a:effectLst>
            </a:endParaRPr>
          </a:p>
          <a:p>
            <a:pPr marL="228600" lvl="0" indent="-228600" rtl="0">
              <a:lnSpc>
                <a:spcPct val="90000"/>
              </a:lnSpc>
              <a:spcBef>
                <a:spcPts val="1000"/>
              </a:spcBef>
              <a:spcAft>
                <a:spcPts val="0"/>
              </a:spcAft>
              <a:buClr>
                <a:srgbClr val="FEE599"/>
              </a:buClr>
              <a:buSzPts val="2380"/>
              <a:buNone/>
            </a:pPr>
            <a:r>
              <a:rPr lang="en-CA" sz="2000" b="1" dirty="0">
                <a:effectLst>
                  <a:outerShdw blurRad="38100" dist="38100" dir="2700000" algn="tl">
                    <a:srgbClr val="000000">
                      <a:alpha val="43137"/>
                    </a:srgbClr>
                  </a:outerShdw>
                </a:effectLst>
              </a:rPr>
              <a:t>Old Testament</a:t>
            </a:r>
          </a:p>
          <a:p>
            <a:pPr marL="228600" lvl="0" indent="-228600" rtl="0">
              <a:lnSpc>
                <a:spcPct val="90000"/>
              </a:lnSpc>
              <a:spcBef>
                <a:spcPts val="1000"/>
              </a:spcBef>
              <a:spcAft>
                <a:spcPts val="0"/>
              </a:spcAft>
              <a:buClr>
                <a:schemeClr val="lt1"/>
              </a:buClr>
              <a:buSzPts val="2380"/>
              <a:buNone/>
            </a:pPr>
            <a:r>
              <a:rPr lang="en-CA" sz="2000" b="1" dirty="0">
                <a:effectLst>
                  <a:outerShdw blurRad="38100" dist="38100" dir="2700000" algn="tl">
                    <a:srgbClr val="000000">
                      <a:alpha val="43137"/>
                    </a:srgbClr>
                  </a:outerShdw>
                </a:effectLst>
              </a:rPr>
              <a:t>Session 2	Creation</a:t>
            </a:r>
          </a:p>
          <a:p>
            <a:pPr marL="228600" lvl="0" indent="-228600" rtl="0">
              <a:lnSpc>
                <a:spcPct val="90000"/>
              </a:lnSpc>
              <a:spcBef>
                <a:spcPts val="1000"/>
              </a:spcBef>
              <a:spcAft>
                <a:spcPts val="0"/>
              </a:spcAft>
              <a:buClr>
                <a:schemeClr val="lt1"/>
              </a:buClr>
              <a:buSzPts val="2380"/>
              <a:buNone/>
            </a:pPr>
            <a:r>
              <a:rPr lang="en-CA" sz="2000" b="1" dirty="0">
                <a:effectLst>
                  <a:outerShdw blurRad="38100" dist="38100" dir="2700000" algn="tl">
                    <a:srgbClr val="000000">
                      <a:alpha val="43137"/>
                    </a:srgbClr>
                  </a:outerShdw>
                </a:effectLst>
              </a:rPr>
              <a:t>Session 3	The Fall of Man</a:t>
            </a:r>
          </a:p>
          <a:p>
            <a:pPr marL="228600" lvl="0" indent="-228600" rtl="0">
              <a:lnSpc>
                <a:spcPct val="90000"/>
              </a:lnSpc>
              <a:spcBef>
                <a:spcPts val="1000"/>
              </a:spcBef>
              <a:spcAft>
                <a:spcPts val="0"/>
              </a:spcAft>
              <a:buClr>
                <a:schemeClr val="lt1"/>
              </a:buClr>
              <a:buSzPts val="2380"/>
              <a:buNone/>
            </a:pPr>
            <a:r>
              <a:rPr lang="en-CA" sz="2000" b="1" dirty="0">
                <a:effectLst>
                  <a:outerShdw blurRad="38100" dist="38100" dir="2700000" algn="tl">
                    <a:srgbClr val="000000">
                      <a:alpha val="43137"/>
                    </a:srgbClr>
                  </a:outerShdw>
                </a:effectLst>
              </a:rPr>
              <a:t>Session 4	The Flood</a:t>
            </a:r>
          </a:p>
          <a:p>
            <a:pPr marL="228600" lvl="0" indent="-228600" rtl="0">
              <a:lnSpc>
                <a:spcPct val="90000"/>
              </a:lnSpc>
              <a:spcBef>
                <a:spcPts val="1000"/>
              </a:spcBef>
              <a:spcAft>
                <a:spcPts val="0"/>
              </a:spcAft>
              <a:buClr>
                <a:schemeClr val="lt1"/>
              </a:buClr>
              <a:buSzPts val="2380"/>
              <a:buNone/>
            </a:pPr>
            <a:r>
              <a:rPr lang="en-CA" sz="2000" b="1" dirty="0">
                <a:solidFill>
                  <a:schemeClr val="tx1">
                    <a:lumMod val="95000"/>
                    <a:lumOff val="5000"/>
                  </a:schemeClr>
                </a:solidFill>
                <a:effectLst>
                  <a:outerShdw blurRad="38100" dist="38100" dir="2700000" algn="tl">
                    <a:srgbClr val="000000">
                      <a:alpha val="43137"/>
                    </a:srgbClr>
                  </a:outerShdw>
                </a:effectLst>
              </a:rPr>
              <a:t>Session 5	The Tower of Babel/Abraham</a:t>
            </a:r>
          </a:p>
          <a:p>
            <a:pPr marL="228600" lvl="0" indent="-228600" rtl="0">
              <a:lnSpc>
                <a:spcPct val="90000"/>
              </a:lnSpc>
              <a:spcBef>
                <a:spcPts val="1000"/>
              </a:spcBef>
              <a:spcAft>
                <a:spcPts val="0"/>
              </a:spcAft>
              <a:buClr>
                <a:schemeClr val="lt1"/>
              </a:buClr>
              <a:buSzPts val="2380"/>
              <a:buNone/>
            </a:pPr>
            <a:r>
              <a:rPr lang="en-CA" sz="2000" b="1" dirty="0">
                <a:effectLst>
                  <a:outerShdw blurRad="38100" dist="38100" dir="2700000" algn="tl">
                    <a:srgbClr val="000000">
                      <a:alpha val="43137"/>
                    </a:srgbClr>
                  </a:outerShdw>
                </a:effectLst>
              </a:rPr>
              <a:t>Session 6	Joseph and Egypt</a:t>
            </a:r>
          </a:p>
          <a:p>
            <a:pPr marL="228600" lvl="0" indent="-228600" rtl="0">
              <a:lnSpc>
                <a:spcPct val="90000"/>
              </a:lnSpc>
              <a:spcBef>
                <a:spcPts val="1000"/>
              </a:spcBef>
              <a:spcAft>
                <a:spcPts val="0"/>
              </a:spcAft>
              <a:buClr>
                <a:schemeClr val="lt1"/>
              </a:buClr>
              <a:buSzPts val="2380"/>
              <a:buNone/>
            </a:pPr>
            <a:r>
              <a:rPr lang="en-CA" sz="2000" b="1" dirty="0">
                <a:solidFill>
                  <a:srgbClr val="C00000"/>
                </a:solidFill>
                <a:effectLst>
                  <a:outerShdw blurRad="38100" dist="38100" dir="2700000" algn="tl">
                    <a:srgbClr val="000000">
                      <a:alpha val="43137"/>
                    </a:srgbClr>
                  </a:outerShdw>
                </a:effectLst>
              </a:rPr>
              <a:t>Session 7	 The Plagues &amp; Passover</a:t>
            </a:r>
          </a:p>
          <a:p>
            <a:pPr marL="228600" lvl="0" indent="-228600" rtl="0">
              <a:lnSpc>
                <a:spcPct val="90000"/>
              </a:lnSpc>
              <a:spcBef>
                <a:spcPts val="1000"/>
              </a:spcBef>
              <a:spcAft>
                <a:spcPts val="0"/>
              </a:spcAft>
              <a:buClr>
                <a:schemeClr val="lt1"/>
              </a:buClr>
              <a:buSzPts val="2380"/>
              <a:buNone/>
            </a:pPr>
            <a:r>
              <a:rPr lang="en-CA" sz="2000" b="1" dirty="0">
                <a:effectLst>
                  <a:outerShdw blurRad="38100" dist="38100" dir="2700000" algn="tl">
                    <a:srgbClr val="000000">
                      <a:alpha val="43137"/>
                    </a:srgbClr>
                  </a:outerShdw>
                </a:effectLst>
              </a:rPr>
              <a:t>Session 8	 The Ten Commandments</a:t>
            </a:r>
          </a:p>
          <a:p>
            <a:pPr marL="228600" lvl="0" indent="-228600" rtl="0">
              <a:lnSpc>
                <a:spcPct val="90000"/>
              </a:lnSpc>
              <a:spcBef>
                <a:spcPts val="1000"/>
              </a:spcBef>
              <a:spcAft>
                <a:spcPts val="0"/>
              </a:spcAft>
              <a:buClr>
                <a:schemeClr val="lt1"/>
              </a:buClr>
              <a:buSzPts val="2380"/>
              <a:buNone/>
            </a:pPr>
            <a:r>
              <a:rPr lang="en-CA" sz="2000" b="1" dirty="0">
                <a:effectLst>
                  <a:outerShdw blurRad="38100" dist="38100" dir="2700000" algn="tl">
                    <a:srgbClr val="000000">
                      <a:alpha val="43137"/>
                    </a:srgbClr>
                  </a:outerShdw>
                </a:effectLst>
              </a:rPr>
              <a:t>Session 9	 Saul; David &amp; The Kings of Israel</a:t>
            </a:r>
          </a:p>
          <a:p>
            <a:pPr marL="228600" lvl="0" indent="-228600" rtl="0">
              <a:lnSpc>
                <a:spcPct val="90000"/>
              </a:lnSpc>
              <a:spcBef>
                <a:spcPts val="1000"/>
              </a:spcBef>
              <a:spcAft>
                <a:spcPts val="0"/>
              </a:spcAft>
              <a:buClr>
                <a:schemeClr val="lt1"/>
              </a:buClr>
              <a:buSzPts val="2380"/>
              <a:buNone/>
            </a:pPr>
            <a:r>
              <a:rPr lang="en-CA" sz="2000" b="1" dirty="0">
                <a:effectLst>
                  <a:outerShdw blurRad="38100" dist="38100" dir="2700000" algn="tl">
                    <a:srgbClr val="000000">
                      <a:alpha val="43137"/>
                    </a:srgbClr>
                  </a:outerShdw>
                </a:effectLst>
              </a:rPr>
              <a:t>Session 10 The Temple &amp; The Prophets</a:t>
            </a:r>
          </a:p>
          <a:p>
            <a:pPr marL="228600" lvl="0" indent="-228600" rtl="0">
              <a:lnSpc>
                <a:spcPct val="90000"/>
              </a:lnSpc>
              <a:spcBef>
                <a:spcPts val="1000"/>
              </a:spcBef>
              <a:spcAft>
                <a:spcPts val="0"/>
              </a:spcAft>
              <a:buClr>
                <a:schemeClr val="lt1"/>
              </a:buClr>
              <a:buSzPts val="2380"/>
              <a:buNone/>
            </a:pPr>
            <a:r>
              <a:rPr lang="en-CA" sz="1100" b="1" dirty="0"/>
              <a:t> </a:t>
            </a:r>
          </a:p>
          <a:p>
            <a:pPr marL="228600" lvl="0" indent="-228600" rtl="0">
              <a:lnSpc>
                <a:spcPct val="90000"/>
              </a:lnSpc>
              <a:spcBef>
                <a:spcPts val="1000"/>
              </a:spcBef>
              <a:spcAft>
                <a:spcPts val="0"/>
              </a:spcAft>
              <a:buClr>
                <a:schemeClr val="dk1"/>
              </a:buClr>
              <a:buSzPts val="2380"/>
              <a:buNone/>
            </a:pPr>
            <a:endParaRPr lang="en-CA" sz="1100" b="1" dirty="0"/>
          </a:p>
        </p:txBody>
      </p:sp>
      <p:pic>
        <p:nvPicPr>
          <p:cNvPr id="7" name="Picture 6" descr="A picture containing text&#10;&#10;Description automatically generated">
            <a:extLst>
              <a:ext uri="{FF2B5EF4-FFF2-40B4-BE49-F238E27FC236}">
                <a16:creationId xmlns:a16="http://schemas.microsoft.com/office/drawing/2014/main" id="{80FED873-E8E7-4C73-BF3F-E5FA06317B25}"/>
              </a:ext>
            </a:extLst>
          </p:cNvPr>
          <p:cNvPicPr>
            <a:picLocks noChangeAspect="1"/>
          </p:cNvPicPr>
          <p:nvPr/>
        </p:nvPicPr>
        <p:blipFill rotWithShape="1">
          <a:blip r:embed="rId2">
            <a:extLst>
              <a:ext uri="{28A0092B-C50C-407E-A947-70E740481C1C}">
                <a14:useLocalDpi xmlns:a14="http://schemas.microsoft.com/office/drawing/2010/main" val="0"/>
              </a:ext>
            </a:extLst>
          </a:blip>
          <a:srcRect l="40833" r="11175" b="1"/>
          <a:stretch/>
        </p:blipFill>
        <p:spPr>
          <a:xfrm>
            <a:off x="20" y="10"/>
            <a:ext cx="4635571" cy="6857990"/>
          </a:xfrm>
          <a:prstGeom prst="rect">
            <a:avLst/>
          </a:prstGeom>
          <a:effectLst/>
        </p:spPr>
      </p:pic>
      <p:cxnSp>
        <p:nvCxnSpPr>
          <p:cNvPr id="24"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C7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1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3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80093" y="681037"/>
            <a:ext cx="6006192" cy="1324907"/>
          </a:xfrm>
        </p:spPr>
        <p:txBody>
          <a:bodyPr vert="horz" lIns="91440" tIns="45720" rIns="91440" bIns="45720" rtlCol="0" anchor="ctr">
            <a:normAutofit/>
          </a:bodyPr>
          <a:lstStyle/>
          <a:p>
            <a:pPr algn="l">
              <a:lnSpc>
                <a:spcPct val="90000"/>
              </a:lnSpc>
            </a:pPr>
            <a:r>
              <a:rPr lang="en-US" b="1" dirty="0">
                <a:solidFill>
                  <a:srgbClr val="733E31"/>
                </a:solidFill>
                <a:effectLst>
                  <a:outerShdw blurRad="38100" dist="38100" dir="2700000" algn="tl">
                    <a:srgbClr val="000000">
                      <a:alpha val="43137"/>
                    </a:srgbClr>
                  </a:outerShdw>
                </a:effectLst>
              </a:rPr>
              <a:t>Abraham’s Descendants</a:t>
            </a:r>
          </a:p>
        </p:txBody>
      </p:sp>
      <p:sp>
        <p:nvSpPr>
          <p:cNvPr id="3" name="Subtitle 2"/>
          <p:cNvSpPr>
            <a:spLocks noGrp="1"/>
          </p:cNvSpPr>
          <p:nvPr>
            <p:ph type="subTitle" idx="1"/>
          </p:nvPr>
        </p:nvSpPr>
        <p:spPr>
          <a:xfrm>
            <a:off x="871220" y="1916833"/>
            <a:ext cx="6255566" cy="4260130"/>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2400" b="1" dirty="0">
                <a:solidFill>
                  <a:srgbClr val="733E31"/>
                </a:solidFill>
                <a:effectLst>
                  <a:outerShdw blurRad="38100" dist="38100" dir="2700000" algn="tl">
                    <a:srgbClr val="000000">
                      <a:alpha val="43137"/>
                    </a:srgbClr>
                  </a:outerShdw>
                </a:effectLst>
              </a:rPr>
              <a:t>Abraham had a son called Isaac. One of Isaac’s sons was called Jacob.</a:t>
            </a:r>
          </a:p>
          <a:p>
            <a:pPr indent="-228600" algn="l">
              <a:lnSpc>
                <a:spcPct val="90000"/>
              </a:lnSpc>
              <a:buFont typeface="Arial" panose="020B0604020202020204" pitchFamily="34" charset="0"/>
              <a:buChar char="•"/>
            </a:pPr>
            <a:r>
              <a:rPr lang="en-US" sz="2400" b="1" dirty="0">
                <a:solidFill>
                  <a:srgbClr val="733E31"/>
                </a:solidFill>
                <a:effectLst>
                  <a:outerShdw blurRad="38100" dist="38100" dir="2700000" algn="tl">
                    <a:srgbClr val="000000">
                      <a:alpha val="43137"/>
                    </a:srgbClr>
                  </a:outerShdw>
                </a:effectLst>
              </a:rPr>
              <a:t>Although Jacob was a cheat and a trickster, he eventually became a follower of God.</a:t>
            </a:r>
          </a:p>
          <a:p>
            <a:pPr indent="-228600" algn="l">
              <a:lnSpc>
                <a:spcPct val="90000"/>
              </a:lnSpc>
              <a:buFont typeface="Arial" panose="020B0604020202020204" pitchFamily="34" charset="0"/>
              <a:buChar char="•"/>
            </a:pPr>
            <a:endParaRPr lang="en-US" sz="2400" b="1" dirty="0">
              <a:solidFill>
                <a:srgbClr val="733E31"/>
              </a:solidFill>
              <a:effectLst>
                <a:outerShdw blurRad="38100" dist="38100" dir="2700000" algn="tl">
                  <a:srgbClr val="000000">
                    <a:alpha val="43137"/>
                  </a:srgbClr>
                </a:outerShdw>
              </a:effectLst>
            </a:endParaRPr>
          </a:p>
          <a:p>
            <a:pPr indent="-228600" algn="l">
              <a:lnSpc>
                <a:spcPct val="90000"/>
              </a:lnSpc>
              <a:buFont typeface="Arial" panose="020B0604020202020204" pitchFamily="34" charset="0"/>
              <a:buChar char="•"/>
            </a:pPr>
            <a:r>
              <a:rPr lang="en-US" sz="2400" b="1" dirty="0">
                <a:solidFill>
                  <a:srgbClr val="733E31"/>
                </a:solidFill>
                <a:effectLst>
                  <a:outerShdw blurRad="38100" dist="38100" dir="2700000" algn="tl">
                    <a:srgbClr val="000000">
                      <a:alpha val="43137"/>
                    </a:srgbClr>
                  </a:outerShdw>
                </a:effectLst>
              </a:rPr>
              <a:t>Jacob had 12 sons by four different women. They were named: Reuben, Simeon, Levi, Judah, Dan, Naphtali, Gad, Asher, Issachar, Zebulun, Joseph and Benjamin.</a:t>
            </a:r>
          </a:p>
          <a:p>
            <a:pPr indent="-228600" algn="l">
              <a:lnSpc>
                <a:spcPct val="90000"/>
              </a:lnSpc>
              <a:buFont typeface="Arial" panose="020B0604020202020204" pitchFamily="34" charset="0"/>
              <a:buChar char="•"/>
            </a:pPr>
            <a:r>
              <a:rPr lang="en-US" sz="2400" b="1" dirty="0">
                <a:solidFill>
                  <a:srgbClr val="733E31"/>
                </a:solidFill>
                <a:effectLst>
                  <a:outerShdw blurRad="38100" dist="38100" dir="2700000" algn="tl">
                    <a:srgbClr val="000000">
                      <a:alpha val="43137"/>
                    </a:srgbClr>
                  </a:outerShdw>
                </a:effectLst>
              </a:rPr>
              <a:t>Their descendants later became the 12 tribes of Israel.</a:t>
            </a:r>
          </a:p>
          <a:p>
            <a:pPr algn="l">
              <a:lnSpc>
                <a:spcPct val="90000"/>
              </a:lnSpc>
            </a:pPr>
            <a:endParaRPr lang="en-US" sz="2000" b="1" dirty="0">
              <a:solidFill>
                <a:srgbClr val="733E31"/>
              </a:solidFill>
              <a:effectLst>
                <a:outerShdw blurRad="38100" dist="38100" dir="2700000" algn="tl">
                  <a:srgbClr val="000000">
                    <a:alpha val="43137"/>
                  </a:srgbClr>
                </a:outerShdw>
              </a:effectLst>
            </a:endParaRPr>
          </a:p>
        </p:txBody>
      </p:sp>
      <p:sp>
        <p:nvSpPr>
          <p:cNvPr id="37" name="Rectangle 36">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73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536" r="34098"/>
          <a:stretch/>
        </p:blipFill>
        <p:spPr>
          <a:xfrm>
            <a:off x="7523826" y="862763"/>
            <a:ext cx="3788081" cy="5151142"/>
          </a:xfrm>
          <a:prstGeom prst="rect">
            <a:avLst/>
          </a:prstGeom>
        </p:spPr>
      </p:pic>
      <p:sp>
        <p:nvSpPr>
          <p:cNvPr id="5" name="Rectangle 4"/>
          <p:cNvSpPr/>
          <p:nvPr/>
        </p:nvSpPr>
        <p:spPr>
          <a:xfrm>
            <a:off x="-456728" y="3394047"/>
            <a:ext cx="9144000"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7864" y="-66533"/>
            <a:ext cx="10586768" cy="1346693"/>
          </a:xfrm>
        </p:spPr>
        <p:txBody>
          <a:bodyPr>
            <a:normAutofit/>
          </a:bodyPr>
          <a:lstStyle/>
          <a:p>
            <a:pPr algn="l">
              <a:lnSpc>
                <a:spcPct val="90000"/>
              </a:lnSpc>
            </a:pPr>
            <a:r>
              <a:rPr lang="en-CA" sz="2800" b="1" dirty="0">
                <a:effectLst>
                  <a:outerShdw blurRad="38100" dist="38100" dir="2700000" algn="tl">
                    <a:srgbClr val="000000">
                      <a:alpha val="43137"/>
                    </a:srgbClr>
                  </a:outerShdw>
                </a:effectLst>
              </a:rPr>
              <a:t>Introduction: From Abraham to Moses (Genesis 37-50)</a:t>
            </a:r>
          </a:p>
        </p:txBody>
      </p:sp>
      <p:sp>
        <p:nvSpPr>
          <p:cNvPr id="16" name="Rectangle 12">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0" y="978408"/>
            <a:ext cx="722376" cy="603504"/>
          </a:xfrm>
        </p:spPr>
        <p:txBody>
          <a:bodyPr anchor="ctr">
            <a:normAutofit/>
          </a:bodyPr>
          <a:lstStyle/>
          <a:p>
            <a:pPr>
              <a:spcAft>
                <a:spcPts val="600"/>
              </a:spcAft>
            </a:pPr>
            <a:fld id="{BC276B17-7EAE-40B9-A675-1048349E8757}" type="slidenum">
              <a:rPr lang="en-CA" sz="3200">
                <a:solidFill>
                  <a:srgbClr val="FFFFFF"/>
                </a:solidFill>
              </a:rPr>
              <a:pPr>
                <a:spcAft>
                  <a:spcPts val="600"/>
                </a:spcAft>
              </a:pPr>
              <a:t>4</a:t>
            </a:fld>
            <a:endParaRPr lang="en-CA" sz="3200" dirty="0">
              <a:solidFill>
                <a:srgbClr val="FFFFFF"/>
              </a:solidFill>
            </a:endParaRPr>
          </a:p>
        </p:txBody>
      </p:sp>
      <p:sp>
        <p:nvSpPr>
          <p:cNvPr id="3" name="Content Placeholder 2"/>
          <p:cNvSpPr>
            <a:spLocks noGrp="1"/>
          </p:cNvSpPr>
          <p:nvPr>
            <p:ph idx="1"/>
          </p:nvPr>
        </p:nvSpPr>
        <p:spPr>
          <a:xfrm>
            <a:off x="1197864" y="1280160"/>
            <a:ext cx="5114160" cy="4885144"/>
          </a:xfrm>
        </p:spPr>
        <p:txBody>
          <a:bodyPr>
            <a:normAutofit/>
          </a:bodyPr>
          <a:lstStyle/>
          <a:p>
            <a:r>
              <a:rPr lang="en-CA" sz="2400" b="1" dirty="0">
                <a:effectLst>
                  <a:outerShdw blurRad="38100" dist="38100" dir="2700000" algn="tl">
                    <a:srgbClr val="000000">
                      <a:alpha val="43137"/>
                    </a:srgbClr>
                  </a:outerShdw>
                </a:effectLst>
              </a:rPr>
              <a:t>Abraham’s son was Isaac; Isaac’s son was Jacob (Israel)</a:t>
            </a:r>
          </a:p>
          <a:p>
            <a:r>
              <a:rPr lang="en-CA" sz="2400" b="1" dirty="0">
                <a:effectLst>
                  <a:outerShdw blurRad="38100" dist="38100" dir="2700000" algn="tl">
                    <a:srgbClr val="000000">
                      <a:alpha val="43137"/>
                    </a:srgbClr>
                  </a:outerShdw>
                </a:effectLst>
              </a:rPr>
              <a:t>Jacob had 12 sons. One – Joseph – was sold as a slave but eventually became the prime minister of Egypt.</a:t>
            </a:r>
          </a:p>
          <a:p>
            <a:r>
              <a:rPr lang="en-CA" sz="2400" b="1" dirty="0">
                <a:effectLst>
                  <a:outerShdw blurRad="38100" dist="38100" dir="2700000" algn="tl">
                    <a:srgbClr val="000000">
                      <a:alpha val="43137"/>
                    </a:srgbClr>
                  </a:outerShdw>
                </a:effectLst>
              </a:rPr>
              <a:t>During a famine, Jacob and the rest of the family joined Joseph in Egypt.</a:t>
            </a:r>
          </a:p>
          <a:p>
            <a:r>
              <a:rPr lang="en-CA" sz="2400" b="1" dirty="0">
                <a:effectLst>
                  <a:outerShdw blurRad="38100" dist="38100" dir="2700000" algn="tl">
                    <a:srgbClr val="000000">
                      <a:alpha val="43137"/>
                    </a:srgbClr>
                  </a:outerShdw>
                </a:effectLst>
              </a:rPr>
              <a:t>The Jewish people multiplied but a later pharaoh (king) of Egypt used them as slaves. Eventually they escaped.</a:t>
            </a:r>
          </a:p>
        </p:txBody>
      </p:sp>
      <p:pic>
        <p:nvPicPr>
          <p:cNvPr id="6" name="Picture 5" descr="Map&#10;&#10;Description automatically generated">
            <a:extLst>
              <a:ext uri="{FF2B5EF4-FFF2-40B4-BE49-F238E27FC236}">
                <a16:creationId xmlns:a16="http://schemas.microsoft.com/office/drawing/2014/main" id="{DF776444-A330-47C5-9257-D45A4A166400}"/>
              </a:ext>
            </a:extLst>
          </p:cNvPr>
          <p:cNvPicPr>
            <a:picLocks noChangeAspect="1"/>
          </p:cNvPicPr>
          <p:nvPr/>
        </p:nvPicPr>
        <p:blipFill rotWithShape="1">
          <a:blip r:embed="rId2">
            <a:extLst>
              <a:ext uri="{28A0092B-C50C-407E-A947-70E740481C1C}">
                <a14:useLocalDpi xmlns:a14="http://schemas.microsoft.com/office/drawing/2010/main" val="0"/>
              </a:ext>
            </a:extLst>
          </a:blip>
          <a:srcRect l="5748"/>
          <a:stretch/>
        </p:blipFill>
        <p:spPr>
          <a:xfrm>
            <a:off x="6528048" y="891540"/>
            <a:ext cx="5663952" cy="5092944"/>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7278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76444-A330-47C5-9257-D45A4A166400}"/>
              </a:ext>
            </a:extLst>
          </p:cNvPr>
          <p:cNvPicPr>
            <a:picLocks noChangeAspect="1"/>
          </p:cNvPicPr>
          <p:nvPr/>
        </p:nvPicPr>
        <p:blipFill rotWithShape="1">
          <a:blip r:embed="rId2">
            <a:extLst>
              <a:ext uri="{28A0092B-C50C-407E-A947-70E740481C1C}">
                <a14:useLocalDpi xmlns:a14="http://schemas.microsoft.com/office/drawing/2010/main" val="0"/>
              </a:ext>
            </a:extLst>
          </a:blip>
          <a:srcRect t="4430" b="4431"/>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729" y="0"/>
            <a:ext cx="5021782" cy="1509931"/>
          </a:xfrm>
        </p:spPr>
        <p:txBody>
          <a:bodyPr>
            <a:normAutofit/>
          </a:bodyPr>
          <a:lstStyle/>
          <a:p>
            <a:pPr>
              <a:lnSpc>
                <a:spcPct val="90000"/>
              </a:lnSpc>
            </a:pPr>
            <a:r>
              <a:rPr lang="en-CA" sz="3400" b="1" dirty="0">
                <a:solidFill>
                  <a:srgbClr val="000000"/>
                </a:solidFill>
                <a:effectLst>
                  <a:outerShdw blurRad="38100" dist="38100" dir="2700000" algn="tl">
                    <a:srgbClr val="000000">
                      <a:alpha val="43137"/>
                    </a:srgbClr>
                  </a:outerShdw>
                </a:effectLst>
              </a:rPr>
              <a:t>Introduction: </a:t>
            </a:r>
            <a:br>
              <a:rPr lang="en-CA" sz="3400" b="1" dirty="0">
                <a:solidFill>
                  <a:srgbClr val="000000"/>
                </a:solidFill>
                <a:effectLst>
                  <a:outerShdw blurRad="38100" dist="38100" dir="2700000" algn="tl">
                    <a:srgbClr val="000000">
                      <a:alpha val="43137"/>
                    </a:srgbClr>
                  </a:outerShdw>
                </a:effectLst>
              </a:rPr>
            </a:br>
            <a:r>
              <a:rPr lang="en-CA" sz="3400" b="1" dirty="0">
                <a:solidFill>
                  <a:srgbClr val="000000"/>
                </a:solidFill>
                <a:effectLst>
                  <a:outerShdw blurRad="38100" dist="38100" dir="2700000" algn="tl">
                    <a:srgbClr val="000000">
                      <a:alpha val="43137"/>
                    </a:srgbClr>
                  </a:outerShdw>
                </a:effectLst>
              </a:rPr>
              <a:t>From Abraham to Moses</a:t>
            </a:r>
            <a:br>
              <a:rPr lang="en-CA" sz="3400" b="1" dirty="0">
                <a:solidFill>
                  <a:srgbClr val="000000"/>
                </a:solidFill>
                <a:effectLst>
                  <a:outerShdw blurRad="38100" dist="38100" dir="2700000" algn="tl">
                    <a:srgbClr val="000000">
                      <a:alpha val="43137"/>
                    </a:srgbClr>
                  </a:outerShdw>
                </a:effectLst>
              </a:rPr>
            </a:br>
            <a:r>
              <a:rPr lang="en-CA" sz="3400" b="1" dirty="0">
                <a:solidFill>
                  <a:srgbClr val="000000"/>
                </a:solidFill>
                <a:effectLst>
                  <a:outerShdw blurRad="38100" dist="38100" dir="2700000" algn="tl">
                    <a:srgbClr val="000000">
                      <a:alpha val="43137"/>
                    </a:srgbClr>
                  </a:outerShdw>
                </a:effectLst>
              </a:rPr>
              <a:t>(Exodus 1)</a:t>
            </a:r>
          </a:p>
        </p:txBody>
      </p:sp>
      <p:sp>
        <p:nvSpPr>
          <p:cNvPr id="3" name="Content Placeholder 2"/>
          <p:cNvSpPr>
            <a:spLocks noGrp="1"/>
          </p:cNvSpPr>
          <p:nvPr>
            <p:ph idx="1"/>
          </p:nvPr>
        </p:nvSpPr>
        <p:spPr>
          <a:xfrm>
            <a:off x="72729" y="4713771"/>
            <a:ext cx="11934550" cy="2002498"/>
          </a:xfrm>
        </p:spPr>
        <p:txBody>
          <a:bodyPr anchor="ctr">
            <a:noAutofit/>
          </a:bodyPr>
          <a:lstStyle/>
          <a:p>
            <a:pPr>
              <a:lnSpc>
                <a:spcPct val="90000"/>
              </a:lnSpc>
            </a:pPr>
            <a:r>
              <a:rPr lang="en-CA" sz="2400" b="1" dirty="0">
                <a:solidFill>
                  <a:srgbClr val="000000"/>
                </a:solidFill>
                <a:effectLst>
                  <a:outerShdw blurRad="38100" dist="38100" dir="2700000" algn="tl">
                    <a:srgbClr val="000000">
                      <a:alpha val="43137"/>
                    </a:srgbClr>
                  </a:outerShdw>
                </a:effectLst>
              </a:rPr>
              <a:t>The Israelites stayed in Egypt for 430 years and became a nation of about 600,000 adult men - plus women and children.  </a:t>
            </a:r>
          </a:p>
          <a:p>
            <a:pPr>
              <a:lnSpc>
                <a:spcPct val="90000"/>
              </a:lnSpc>
            </a:pPr>
            <a:r>
              <a:rPr lang="en-CA" sz="2400" b="1" dirty="0">
                <a:solidFill>
                  <a:srgbClr val="000000"/>
                </a:solidFill>
                <a:effectLst>
                  <a:outerShdw blurRad="38100" dist="38100" dir="2700000" algn="tl">
                    <a:srgbClr val="000000">
                      <a:alpha val="43137"/>
                    </a:srgbClr>
                  </a:outerShdw>
                </a:effectLst>
              </a:rPr>
              <a:t>A new pharaoh  commanded the Israelite midwives kill any Israelite baby boys born (but the midwives refused to obey the command)</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BC276B17-7EAE-40B9-A675-1048349E8757}" type="slidenum">
              <a:rPr lang="en-CA" sz="1100">
                <a:solidFill>
                  <a:srgbClr val="898989"/>
                </a:solidFill>
              </a:rPr>
              <a:pPr>
                <a:spcAft>
                  <a:spcPts val="600"/>
                </a:spcAft>
              </a:pPr>
              <a:t>5</a:t>
            </a:fld>
            <a:endParaRPr lang="en-CA" sz="1100">
              <a:solidFill>
                <a:srgbClr val="898989"/>
              </a:solidFill>
            </a:endParaRPr>
          </a:p>
        </p:txBody>
      </p:sp>
      <p:sp>
        <p:nvSpPr>
          <p:cNvPr id="5" name="Rectangle 4">
            <a:extLst>
              <a:ext uri="{FF2B5EF4-FFF2-40B4-BE49-F238E27FC236}">
                <a16:creationId xmlns:a16="http://schemas.microsoft.com/office/drawing/2014/main" id="{BB22ADFA-DF12-4290-9155-5E3F10776D88}"/>
              </a:ext>
            </a:extLst>
          </p:cNvPr>
          <p:cNvSpPr/>
          <p:nvPr/>
        </p:nvSpPr>
        <p:spPr>
          <a:xfrm>
            <a:off x="-2" y="4216892"/>
            <a:ext cx="12192001" cy="466692"/>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CA" sz="1300" b="1">
                <a:solidFill>
                  <a:srgbClr val="FFFFFF"/>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Israel in Egypt by Edward Poynter</a:t>
            </a:r>
            <a:endParaRPr lang="en-CA" sz="1300" b="1">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056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198" y="116632"/>
            <a:ext cx="3872248" cy="1622321"/>
          </a:xfrm>
        </p:spPr>
        <p:txBody>
          <a:bodyPr>
            <a:normAutofit fontScale="90000"/>
          </a:bodyPr>
          <a:lstStyle/>
          <a:p>
            <a:pPr>
              <a:lnSpc>
                <a:spcPct val="90000"/>
              </a:lnSpc>
            </a:pPr>
            <a:r>
              <a:rPr lang="en-CA" sz="3100" b="1" dirty="0">
                <a:effectLst>
                  <a:outerShdw blurRad="38100" dist="38100" dir="2700000" algn="tl">
                    <a:srgbClr val="000000">
                      <a:alpha val="43137"/>
                    </a:srgbClr>
                  </a:outerShdw>
                </a:effectLst>
              </a:rPr>
              <a:t>Introduction: </a:t>
            </a:r>
            <a:br>
              <a:rPr lang="en-CA" sz="3100" b="1" dirty="0">
                <a:effectLst>
                  <a:outerShdw blurRad="38100" dist="38100" dir="2700000" algn="tl">
                    <a:srgbClr val="000000">
                      <a:alpha val="43137"/>
                    </a:srgbClr>
                  </a:outerShdw>
                </a:effectLst>
              </a:rPr>
            </a:br>
            <a:r>
              <a:rPr lang="en-CA" sz="3100" b="1" dirty="0">
                <a:effectLst>
                  <a:outerShdw blurRad="38100" dist="38100" dir="2700000" algn="tl">
                    <a:srgbClr val="000000">
                      <a:alpha val="43137"/>
                    </a:srgbClr>
                  </a:outerShdw>
                </a:effectLst>
              </a:rPr>
              <a:t>From Abraham to Moses</a:t>
            </a:r>
            <a:br>
              <a:rPr lang="en-CA" sz="3100" b="1" dirty="0">
                <a:effectLst>
                  <a:outerShdw blurRad="38100" dist="38100" dir="2700000" algn="tl">
                    <a:srgbClr val="000000">
                      <a:alpha val="43137"/>
                    </a:srgbClr>
                  </a:outerShdw>
                </a:effectLst>
              </a:rPr>
            </a:br>
            <a:r>
              <a:rPr lang="en-CA" sz="3100" b="1" dirty="0">
                <a:effectLst>
                  <a:outerShdw blurRad="38100" dist="38100" dir="2700000" algn="tl">
                    <a:srgbClr val="000000">
                      <a:alpha val="43137"/>
                    </a:srgbClr>
                  </a:outerShdw>
                </a:effectLst>
              </a:rPr>
              <a:t>(Exodus 2-6)</a:t>
            </a:r>
          </a:p>
        </p:txBody>
      </p:sp>
      <p:sp>
        <p:nvSpPr>
          <p:cNvPr id="3" name="Content Placeholder 2"/>
          <p:cNvSpPr>
            <a:spLocks noGrp="1"/>
          </p:cNvSpPr>
          <p:nvPr>
            <p:ph idx="1"/>
          </p:nvPr>
        </p:nvSpPr>
        <p:spPr>
          <a:xfrm>
            <a:off x="484214" y="1738954"/>
            <a:ext cx="3843232" cy="4484866"/>
          </a:xfrm>
        </p:spPr>
        <p:txBody>
          <a:bodyPr>
            <a:normAutofit/>
          </a:bodyPr>
          <a:lstStyle/>
          <a:p>
            <a:r>
              <a:rPr lang="en-CA" sz="2400" b="1" dirty="0">
                <a:effectLst>
                  <a:outerShdw blurRad="38100" dist="38100" dir="2700000" algn="tl">
                    <a:srgbClr val="000000">
                      <a:alpha val="43137"/>
                    </a:srgbClr>
                  </a:outerShdw>
                </a:effectLst>
              </a:rPr>
              <a:t>A child called Moses was born. He was hidden by his mother, then later she put him in a waterproof basket and left him in the Nile river</a:t>
            </a:r>
          </a:p>
          <a:p>
            <a:r>
              <a:rPr lang="en-CA" sz="2400" b="1" dirty="0">
                <a:effectLst>
                  <a:outerShdw blurRad="38100" dist="38100" dir="2700000" algn="tl">
                    <a:srgbClr val="000000">
                      <a:alpha val="43137"/>
                    </a:srgbClr>
                  </a:outerShdw>
                </a:effectLst>
              </a:rPr>
              <a:t>The king’s daughter found Moses and adopted him as a son; he grew up to be a powerful and educated ruler in Egypt</a:t>
            </a:r>
          </a:p>
          <a:p>
            <a:pPr marL="0" indent="0">
              <a:buNone/>
            </a:pPr>
            <a:endParaRPr lang="en-CA" sz="2000" b="1" dirty="0">
              <a:effectLst>
                <a:outerShdw blurRad="38100" dist="38100" dir="2700000" algn="tl">
                  <a:srgbClr val="000000">
                    <a:alpha val="43137"/>
                  </a:srgbClr>
                </a:outerShdw>
              </a:effectLst>
            </a:endParaRPr>
          </a:p>
        </p:txBody>
      </p:sp>
      <p:sp>
        <p:nvSpPr>
          <p:cNvPr id="23"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tanding in front of a body of water&#10;&#10;Description automatically generated">
            <a:extLst>
              <a:ext uri="{FF2B5EF4-FFF2-40B4-BE49-F238E27FC236}">
                <a16:creationId xmlns:a16="http://schemas.microsoft.com/office/drawing/2014/main" id="{DF776444-A330-47C5-9257-D45A4A166400}"/>
              </a:ext>
            </a:extLst>
          </p:cNvPr>
          <p:cNvPicPr>
            <a:picLocks noChangeAspect="1"/>
          </p:cNvPicPr>
          <p:nvPr/>
        </p:nvPicPr>
        <p:blipFill rotWithShape="1">
          <a:blip r:embed="rId2">
            <a:extLst>
              <a:ext uri="{28A0092B-C50C-407E-A947-70E740481C1C}">
                <a14:useLocalDpi xmlns:a14="http://schemas.microsoft.com/office/drawing/2010/main" val="0"/>
              </a:ext>
            </a:extLst>
          </a:blip>
          <a:srcRect l="16628" r="10875"/>
          <a:stretch/>
        </p:blipFill>
        <p:spPr>
          <a:xfrm>
            <a:off x="5405862" y="1092195"/>
            <a:ext cx="6019331" cy="4670363"/>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C276B17-7EAE-40B9-A675-1048349E8757}" type="slidenum">
              <a:rPr lang="en-CA">
                <a:solidFill>
                  <a:srgbClr val="303030"/>
                </a:solidFill>
              </a:rPr>
              <a:pPr>
                <a:spcAft>
                  <a:spcPts val="600"/>
                </a:spcAft>
              </a:pPr>
              <a:t>6</a:t>
            </a:fld>
            <a:endParaRPr lang="en-CA">
              <a:solidFill>
                <a:srgbClr val="303030"/>
              </a:solidFill>
            </a:endParaRPr>
          </a:p>
        </p:txBody>
      </p:sp>
      <p:sp>
        <p:nvSpPr>
          <p:cNvPr id="12" name="Rectangle 11">
            <a:extLst>
              <a:ext uri="{FF2B5EF4-FFF2-40B4-BE49-F238E27FC236}">
                <a16:creationId xmlns:a16="http://schemas.microsoft.com/office/drawing/2014/main" id="{E185F529-4045-4A2A-9C32-C43CC020FF94}"/>
              </a:ext>
            </a:extLst>
          </p:cNvPr>
          <p:cNvSpPr/>
          <p:nvPr/>
        </p:nvSpPr>
        <p:spPr>
          <a:xfrm>
            <a:off x="5405862" y="5295522"/>
            <a:ext cx="6019331" cy="467036"/>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CA" sz="1300" b="1">
                <a:solidFill>
                  <a:srgbClr val="FFFFFF"/>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Moses Discovered -from Movie Ten Commandments</a:t>
            </a:r>
            <a:endParaRPr lang="en-CA" sz="1300" b="1">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208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6C3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71332"/>
            <a:ext cx="6594189" cy="1420949"/>
          </a:xfrm>
        </p:spPr>
        <p:txBody>
          <a:bodyPr>
            <a:normAutofit fontScale="90000"/>
          </a:bodyPr>
          <a:lstStyle/>
          <a:p>
            <a:pPr algn="l">
              <a:lnSpc>
                <a:spcPct val="90000"/>
              </a:lnSpc>
            </a:pPr>
            <a:r>
              <a:rPr lang="en-CA" sz="3700" b="1" dirty="0">
                <a:solidFill>
                  <a:srgbClr val="FFFFFF"/>
                </a:solidFill>
                <a:effectLst>
                  <a:outerShdw blurRad="38100" dist="38100" dir="2700000" algn="tl">
                    <a:srgbClr val="000000">
                      <a:alpha val="43137"/>
                    </a:srgbClr>
                  </a:outerShdw>
                </a:effectLst>
              </a:rPr>
              <a:t>Introduction: </a:t>
            </a:r>
            <a:br>
              <a:rPr lang="en-CA" sz="3700" b="1" dirty="0">
                <a:solidFill>
                  <a:srgbClr val="FFFFFF"/>
                </a:solidFill>
                <a:effectLst>
                  <a:outerShdw blurRad="38100" dist="38100" dir="2700000" algn="tl">
                    <a:srgbClr val="000000">
                      <a:alpha val="43137"/>
                    </a:srgbClr>
                  </a:outerShdw>
                </a:effectLst>
              </a:rPr>
            </a:br>
            <a:r>
              <a:rPr lang="en-CA" sz="3700" b="1" dirty="0">
                <a:solidFill>
                  <a:srgbClr val="FFFFFF"/>
                </a:solidFill>
                <a:effectLst>
                  <a:outerShdw blurRad="38100" dist="38100" dir="2700000" algn="tl">
                    <a:srgbClr val="000000">
                      <a:alpha val="43137"/>
                    </a:srgbClr>
                  </a:outerShdw>
                </a:effectLst>
              </a:rPr>
              <a:t>From Abraham to Moses</a:t>
            </a:r>
            <a:br>
              <a:rPr lang="en-CA" sz="3700" b="1" dirty="0">
                <a:solidFill>
                  <a:srgbClr val="FFFFFF"/>
                </a:solidFill>
                <a:effectLst>
                  <a:outerShdw blurRad="38100" dist="38100" dir="2700000" algn="tl">
                    <a:srgbClr val="000000">
                      <a:alpha val="43137"/>
                    </a:srgbClr>
                  </a:outerShdw>
                </a:effectLst>
              </a:rPr>
            </a:br>
            <a:r>
              <a:rPr lang="en-CA" sz="3700" b="1" dirty="0">
                <a:solidFill>
                  <a:srgbClr val="FFFFFF"/>
                </a:solidFill>
                <a:effectLst>
                  <a:outerShdw blurRad="38100" dist="38100" dir="2700000" algn="tl">
                    <a:srgbClr val="000000">
                      <a:alpha val="43137"/>
                    </a:srgbClr>
                  </a:outerShdw>
                </a:effectLst>
              </a:rPr>
              <a:t>(Exodus 2-6)</a:t>
            </a:r>
          </a:p>
        </p:txBody>
      </p:sp>
      <p:pic>
        <p:nvPicPr>
          <p:cNvPr id="6" name="Picture 5">
            <a:extLst>
              <a:ext uri="{FF2B5EF4-FFF2-40B4-BE49-F238E27FC236}">
                <a16:creationId xmlns:a16="http://schemas.microsoft.com/office/drawing/2014/main" id="{DF776444-A330-47C5-9257-D45A4A166400}"/>
              </a:ext>
            </a:extLst>
          </p:cNvPr>
          <p:cNvPicPr>
            <a:picLocks noChangeAspect="1"/>
          </p:cNvPicPr>
          <p:nvPr/>
        </p:nvPicPr>
        <p:blipFill rotWithShape="1">
          <a:blip r:embed="rId2">
            <a:extLst>
              <a:ext uri="{28A0092B-C50C-407E-A947-70E740481C1C}">
                <a14:useLocalDpi xmlns:a14="http://schemas.microsoft.com/office/drawing/2010/main" val="0"/>
              </a:ext>
            </a:extLst>
          </a:blip>
          <a:srcRect t="10547" r="1" b="10549"/>
          <a:stretch/>
        </p:blipFill>
        <p:spPr>
          <a:xfrm>
            <a:off x="327547" y="321733"/>
            <a:ext cx="7058306" cy="4107392"/>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824193" y="917724"/>
            <a:ext cx="3629866" cy="5175571"/>
          </a:xfrm>
        </p:spPr>
        <p:txBody>
          <a:bodyPr anchor="ctr">
            <a:normAutofit lnSpcReduction="10000"/>
          </a:bodyPr>
          <a:lstStyle/>
          <a:p>
            <a:pPr marL="0" indent="0">
              <a:buNone/>
            </a:pPr>
            <a:endParaRPr lang="en-CA" sz="2000" b="1" dirty="0">
              <a:solidFill>
                <a:srgbClr val="FFFFFF"/>
              </a:solidFill>
              <a:effectLst>
                <a:outerShdw blurRad="38100" dist="38100" dir="2700000" algn="tl">
                  <a:srgbClr val="000000">
                    <a:alpha val="43137"/>
                  </a:srgbClr>
                </a:outerShdw>
              </a:effectLst>
            </a:endParaRPr>
          </a:p>
          <a:p>
            <a:r>
              <a:rPr lang="en-CA" sz="2400" b="1" dirty="0">
                <a:solidFill>
                  <a:srgbClr val="FFFFFF"/>
                </a:solidFill>
                <a:effectLst>
                  <a:outerShdw blurRad="38100" dist="38100" dir="2700000" algn="tl">
                    <a:srgbClr val="000000">
                      <a:alpha val="43137"/>
                    </a:srgbClr>
                  </a:outerShdw>
                </a:effectLst>
              </a:rPr>
              <a:t>Moses later killed an Egyptian who was beating an Israelite; then he escaped to the desert.</a:t>
            </a:r>
          </a:p>
          <a:p>
            <a:r>
              <a:rPr lang="en-CA" sz="2400" b="1" dirty="0">
                <a:solidFill>
                  <a:srgbClr val="FFFFFF"/>
                </a:solidFill>
                <a:effectLst>
                  <a:outerShdw blurRad="38100" dist="38100" dir="2700000" algn="tl">
                    <a:srgbClr val="000000">
                      <a:alpha val="43137"/>
                    </a:srgbClr>
                  </a:outerShdw>
                </a:effectLst>
              </a:rPr>
              <a:t>God met Moses in the desert and told him to go back to Egypt and perform miraculous signs for the Egyptian king, to rescue the Israelites from Egypt, and to lead them back to Canaan.</a:t>
            </a:r>
          </a:p>
        </p:txBody>
      </p:sp>
      <p:sp>
        <p:nvSpPr>
          <p:cNvPr id="4" name="Slide Number Placeholder 3"/>
          <p:cNvSpPr>
            <a:spLocks noGrp="1"/>
          </p:cNvSpPr>
          <p:nvPr>
            <p:ph type="sldNum" sz="quarter" idx="12"/>
          </p:nvPr>
        </p:nvSpPr>
        <p:spPr>
          <a:xfrm>
            <a:off x="10480391" y="6535157"/>
            <a:ext cx="973667" cy="274320"/>
          </a:xfrm>
        </p:spPr>
        <p:txBody>
          <a:bodyPr>
            <a:normAutofit/>
          </a:bodyPr>
          <a:lstStyle/>
          <a:p>
            <a:pPr>
              <a:spcAft>
                <a:spcPts val="600"/>
              </a:spcAft>
            </a:pPr>
            <a:fld id="{BC276B17-7EAE-40B9-A675-1048349E8757}" type="slidenum">
              <a:rPr lang="en-CA" sz="1050">
                <a:solidFill>
                  <a:schemeClr val="tx1">
                    <a:lumMod val="50000"/>
                    <a:lumOff val="50000"/>
                  </a:schemeClr>
                </a:solidFill>
              </a:rPr>
              <a:pPr>
                <a:spcAft>
                  <a:spcPts val="600"/>
                </a:spcAft>
              </a:pPr>
              <a:t>7</a:t>
            </a:fld>
            <a:endParaRPr lang="en-CA" sz="1050">
              <a:solidFill>
                <a:schemeClr val="tx1">
                  <a:lumMod val="50000"/>
                  <a:lumOff val="50000"/>
                </a:schemeClr>
              </a:solidFill>
            </a:endParaRPr>
          </a:p>
        </p:txBody>
      </p:sp>
      <p:sp>
        <p:nvSpPr>
          <p:cNvPr id="13" name="Rectangle 12">
            <a:extLst>
              <a:ext uri="{FF2B5EF4-FFF2-40B4-BE49-F238E27FC236}">
                <a16:creationId xmlns:a16="http://schemas.microsoft.com/office/drawing/2014/main" id="{B5C68376-1C96-4E8E-B2DC-301001A29FBE}"/>
              </a:ext>
            </a:extLst>
          </p:cNvPr>
          <p:cNvSpPr/>
          <p:nvPr/>
        </p:nvSpPr>
        <p:spPr>
          <a:xfrm>
            <a:off x="329625" y="4417718"/>
            <a:ext cx="7058306" cy="410739"/>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CA" sz="1300">
                <a:solidFill>
                  <a:srgbClr val="FFFFFF"/>
                </a:solidFill>
                <a:hlinkClick r:id="rId3">
                  <a:extLst>
                    <a:ext uri="{A12FA001-AC4F-418D-AE19-62706E023703}">
                      <ahyp:hlinkClr xmlns:ahyp="http://schemas.microsoft.com/office/drawing/2018/hyperlinkcolor" val="tx"/>
                    </a:ext>
                  </a:extLst>
                </a:hlinkClick>
              </a:rPr>
              <a:t>Moses Before the Burning Bush, by Gebhard Fugal</a:t>
            </a:r>
            <a:endParaRPr lang="en-CA" sz="1300" b="1">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48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8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lnSpc>
                <a:spcPct val="90000"/>
              </a:lnSpc>
            </a:pPr>
            <a:r>
              <a:rPr lang="en-CA" sz="3700" b="1">
                <a:solidFill>
                  <a:srgbClr val="FFFFFF"/>
                </a:solidFill>
                <a:effectLst>
                  <a:outerShdw blurRad="38100" dist="38100" dir="2700000" algn="tl">
                    <a:srgbClr val="000000">
                      <a:alpha val="43137"/>
                    </a:srgbClr>
                  </a:outerShdw>
                </a:effectLst>
              </a:rPr>
              <a:t>The 10 Plagues – Miraculous Signs from God (Exodus 7 - 12)</a:t>
            </a:r>
          </a:p>
        </p:txBody>
      </p:sp>
      <p:pic>
        <p:nvPicPr>
          <p:cNvPr id="6" name="Picture 5">
            <a:extLst>
              <a:ext uri="{FF2B5EF4-FFF2-40B4-BE49-F238E27FC236}">
                <a16:creationId xmlns:a16="http://schemas.microsoft.com/office/drawing/2014/main" id="{DF776444-A330-47C5-9257-D45A4A1664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51" r="1" b="9796"/>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90091" y="557399"/>
            <a:ext cx="3424739" cy="4852362"/>
          </a:xfrm>
        </p:spPr>
        <p:txBody>
          <a:bodyPr anchor="ctr">
            <a:normAutofit/>
          </a:bodyPr>
          <a:lstStyle/>
          <a:p>
            <a:pPr marL="0" indent="0">
              <a:lnSpc>
                <a:spcPct val="90000"/>
              </a:lnSpc>
              <a:buNone/>
            </a:pPr>
            <a:endParaRPr lang="en-CA" sz="2000" b="1" dirty="0">
              <a:solidFill>
                <a:srgbClr val="FFFFFF"/>
              </a:solidFill>
              <a:effectLst>
                <a:outerShdw blurRad="38100" dist="38100" dir="2700000" algn="tl">
                  <a:srgbClr val="000000">
                    <a:alpha val="43137"/>
                  </a:srgbClr>
                </a:outerShdw>
              </a:effectLst>
            </a:endParaRP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The Nile river turned to blood</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Frogs</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Gnats - small biting flies</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Flies  </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Animal sickness  </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Boils - painful sores on skin</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Hail  </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Locusts - swarms of grasshoppers</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Darkness for three days  </a:t>
            </a:r>
          </a:p>
          <a:p>
            <a:pPr marL="385763" indent="-385763">
              <a:lnSpc>
                <a:spcPct val="90000"/>
              </a:lnSpc>
              <a:buFont typeface="+mj-lt"/>
              <a:buAutoNum type="arabicPeriod"/>
            </a:pPr>
            <a:r>
              <a:rPr lang="en-CA" sz="2000" b="1" dirty="0">
                <a:solidFill>
                  <a:srgbClr val="FFFFFF"/>
                </a:solidFill>
                <a:effectLst>
                  <a:outerShdw blurRad="38100" dist="38100" dir="2700000" algn="tl">
                    <a:srgbClr val="000000">
                      <a:alpha val="43137"/>
                    </a:srgbClr>
                  </a:outerShdw>
                </a:effectLst>
              </a:rPr>
              <a:t>Death of the Firstborn (</a:t>
            </a:r>
            <a:r>
              <a:rPr lang="en-CA" sz="2000" b="1" i="1" dirty="0">
                <a:solidFill>
                  <a:srgbClr val="FFFFFF"/>
                </a:solidFill>
                <a:effectLst>
                  <a:outerShdw blurRad="38100" dist="38100" dir="2700000" algn="tl">
                    <a:srgbClr val="000000">
                      <a:alpha val="43137"/>
                    </a:srgbClr>
                  </a:outerShdw>
                </a:effectLst>
              </a:rPr>
              <a:t>except for the Israelites</a:t>
            </a:r>
            <a:r>
              <a:rPr lang="en-CA" sz="2000" b="1" dirty="0">
                <a:solidFill>
                  <a:srgbClr val="FFFFFF"/>
                </a:solidFill>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a:xfrm>
            <a:off x="10480391" y="6535157"/>
            <a:ext cx="973667" cy="274320"/>
          </a:xfrm>
        </p:spPr>
        <p:txBody>
          <a:bodyPr>
            <a:normAutofit/>
          </a:bodyPr>
          <a:lstStyle/>
          <a:p>
            <a:pPr>
              <a:spcAft>
                <a:spcPts val="600"/>
              </a:spcAft>
            </a:pPr>
            <a:fld id="{BC276B17-7EAE-40B9-A675-1048349E8757}" type="slidenum">
              <a:rPr lang="en-CA" sz="1050">
                <a:solidFill>
                  <a:schemeClr val="tx1">
                    <a:lumMod val="50000"/>
                    <a:lumOff val="50000"/>
                  </a:schemeClr>
                </a:solidFill>
              </a:rPr>
              <a:pPr>
                <a:spcAft>
                  <a:spcPts val="600"/>
                </a:spcAft>
              </a:pPr>
              <a:t>8</a:t>
            </a:fld>
            <a:endParaRPr lang="en-CA" sz="1050">
              <a:solidFill>
                <a:schemeClr val="tx1">
                  <a:lumMod val="50000"/>
                  <a:lumOff val="50000"/>
                </a:schemeClr>
              </a:solidFill>
            </a:endParaRPr>
          </a:p>
        </p:txBody>
      </p:sp>
      <p:sp>
        <p:nvSpPr>
          <p:cNvPr id="5" name="TextBox 4">
            <a:extLst>
              <a:ext uri="{FF2B5EF4-FFF2-40B4-BE49-F238E27FC236}">
                <a16:creationId xmlns:a16="http://schemas.microsoft.com/office/drawing/2014/main" id="{83FA776F-E9AC-455E-AB33-97CF6833A675}"/>
              </a:ext>
            </a:extLst>
          </p:cNvPr>
          <p:cNvSpPr txBox="1"/>
          <p:nvPr/>
        </p:nvSpPr>
        <p:spPr>
          <a:xfrm>
            <a:off x="7959082" y="5607769"/>
            <a:ext cx="2389178" cy="584775"/>
          </a:xfrm>
          <a:prstGeom prst="rect">
            <a:avLst/>
          </a:prstGeom>
          <a:noFill/>
        </p:spPr>
        <p:txBody>
          <a:bodyPr wrap="square" rtlCol="0">
            <a:spAutoFit/>
          </a:bodyPr>
          <a:lstStyle/>
          <a:p>
            <a:pPr>
              <a:spcAft>
                <a:spcPts val="600"/>
              </a:spcAft>
            </a:pPr>
            <a:r>
              <a:rPr lang="en-CA" sz="3200" dirty="0">
                <a:solidFill>
                  <a:schemeClr val="tx2">
                    <a:lumMod val="60000"/>
                    <a:lumOff val="40000"/>
                  </a:schemeClr>
                </a:solidFill>
                <a:hlinkClick r:id="rId3">
                  <a:extLst>
                    <a:ext uri="{A12FA001-AC4F-418D-AE19-62706E023703}">
                      <ahyp:hlinkClr xmlns:ahyp="http://schemas.microsoft.com/office/drawing/2018/hyperlinkcolor" val="tx"/>
                    </a:ext>
                  </a:extLst>
                </a:hlinkClick>
              </a:rPr>
              <a:t>Passover</a:t>
            </a:r>
            <a:endParaRPr lang="en-CA" sz="3200" dirty="0">
              <a:solidFill>
                <a:schemeClr val="tx2">
                  <a:lumMod val="60000"/>
                  <a:lumOff val="40000"/>
                </a:schemeClr>
              </a:solidFill>
            </a:endParaRPr>
          </a:p>
        </p:txBody>
      </p:sp>
    </p:spTree>
    <p:extLst>
      <p:ext uri="{BB962C8B-B14F-4D97-AF65-F5344CB8AC3E}">
        <p14:creationId xmlns:p14="http://schemas.microsoft.com/office/powerpoint/2010/main" val="263060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9000">
              <a:srgbClr val="C00000"/>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76444-A330-47C5-9257-D45A4A166400}"/>
              </a:ext>
            </a:extLst>
          </p:cNvPr>
          <p:cNvPicPr>
            <a:picLocks noChangeAspect="1"/>
          </p:cNvPicPr>
          <p:nvPr/>
        </p:nvPicPr>
        <p:blipFill rotWithShape="1">
          <a:blip r:embed="rId2">
            <a:extLst>
              <a:ext uri="{28A0092B-C50C-407E-A947-70E740481C1C}">
                <a14:useLocalDpi xmlns:a14="http://schemas.microsoft.com/office/drawing/2010/main" val="0"/>
              </a:ext>
            </a:extLst>
          </a:blip>
          <a:srcRect r="25"/>
          <a:stretch/>
        </p:blipFill>
        <p:spPr>
          <a:xfrm>
            <a:off x="1234905" y="80276"/>
            <a:ext cx="10715148" cy="6028779"/>
          </a:xfrm>
          <a:prstGeom prst="rect">
            <a:avLst/>
          </a:prstGeom>
        </p:spPr>
      </p:pic>
      <p:sp>
        <p:nvSpPr>
          <p:cNvPr id="55" name="Freeform: Shape 3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18062" y="4185749"/>
            <a:ext cx="9265771" cy="622836"/>
          </a:xfrm>
        </p:spPr>
        <p:txBody>
          <a:bodyPr>
            <a:normAutofit/>
          </a:bodyPr>
          <a:lstStyle/>
          <a:p>
            <a:pPr algn="l">
              <a:lnSpc>
                <a:spcPct val="90000"/>
              </a:lnSpc>
            </a:pPr>
            <a:r>
              <a:rPr lang="en-CA" sz="3600" b="1" dirty="0">
                <a:effectLst>
                  <a:outerShdw blurRad="38100" dist="38100" dir="2700000" algn="tl">
                    <a:srgbClr val="000000">
                      <a:alpha val="43137"/>
                    </a:srgbClr>
                  </a:outerShdw>
                </a:effectLst>
              </a:rPr>
              <a:t>What was the Passover?</a:t>
            </a:r>
          </a:p>
        </p:txBody>
      </p:sp>
      <p:sp>
        <p:nvSpPr>
          <p:cNvPr id="3" name="Content Placeholder 2"/>
          <p:cNvSpPr>
            <a:spLocks noGrp="1"/>
          </p:cNvSpPr>
          <p:nvPr>
            <p:ph idx="1"/>
          </p:nvPr>
        </p:nvSpPr>
        <p:spPr>
          <a:xfrm>
            <a:off x="618063" y="4856921"/>
            <a:ext cx="9565028" cy="1249240"/>
          </a:xfrm>
        </p:spPr>
        <p:txBody>
          <a:bodyPr>
            <a:normAutofit/>
          </a:bodyPr>
          <a:lstStyle/>
          <a:p>
            <a:pPr marL="0" indent="0">
              <a:lnSpc>
                <a:spcPct val="90000"/>
              </a:lnSpc>
              <a:buNone/>
            </a:pPr>
            <a:endParaRPr lang="en-CA" sz="1800" b="1">
              <a:effectLst>
                <a:outerShdw blurRad="38100" dist="38100" dir="2700000" algn="tl">
                  <a:srgbClr val="000000">
                    <a:alpha val="43137"/>
                  </a:srgbClr>
                </a:outerShdw>
              </a:effectLst>
            </a:endParaRPr>
          </a:p>
          <a:p>
            <a:pPr>
              <a:lnSpc>
                <a:spcPct val="90000"/>
              </a:lnSpc>
            </a:pPr>
            <a:r>
              <a:rPr lang="en-CA" sz="1800" b="1">
                <a:effectLst>
                  <a:outerShdw blurRad="38100" dist="38100" dir="2700000" algn="tl">
                    <a:srgbClr val="000000">
                      <a:alpha val="43137"/>
                    </a:srgbClr>
                  </a:outerShdw>
                </a:effectLst>
              </a:rPr>
              <a:t>The Jewish people killed a lamb and sprinkled its blood on the doorposts.</a:t>
            </a:r>
          </a:p>
          <a:p>
            <a:pPr>
              <a:lnSpc>
                <a:spcPct val="90000"/>
              </a:lnSpc>
            </a:pPr>
            <a:r>
              <a:rPr lang="en-CA" sz="1800" b="1">
                <a:effectLst>
                  <a:outerShdw blurRad="38100" dist="38100" dir="2700000" algn="tl">
                    <a:srgbClr val="000000">
                      <a:alpha val="43137"/>
                    </a:srgbClr>
                  </a:outerShdw>
                </a:effectLst>
              </a:rPr>
              <a:t>The angel of death would then “pass over” that house.</a:t>
            </a:r>
          </a:p>
          <a:p>
            <a:pPr>
              <a:lnSpc>
                <a:spcPct val="90000"/>
              </a:lnSpc>
            </a:pPr>
            <a:r>
              <a:rPr lang="en-CA" sz="1800" b="1">
                <a:effectLst>
                  <a:outerShdw blurRad="38100" dist="38100" dir="2700000" algn="tl">
                    <a:srgbClr val="000000">
                      <a:alpha val="43137"/>
                    </a:srgbClr>
                  </a:outerShdw>
                </a:effectLst>
              </a:rPr>
              <a:t>The firstborn in every house that was not protected by the blood, died.</a:t>
            </a:r>
          </a:p>
        </p:txBody>
      </p:sp>
      <p:sp>
        <p:nvSpPr>
          <p:cNvPr id="4" name="Slide Number Placeholder 3"/>
          <p:cNvSpPr>
            <a:spLocks noGrp="1"/>
          </p:cNvSpPr>
          <p:nvPr>
            <p:ph type="sldNum" sz="quarter" idx="12"/>
          </p:nvPr>
        </p:nvSpPr>
        <p:spPr>
          <a:xfrm>
            <a:off x="8610600" y="6356350"/>
            <a:ext cx="2743200" cy="365125"/>
          </a:xfrm>
        </p:spPr>
        <p:txBody>
          <a:bodyPr anchor="ctr">
            <a:normAutofit/>
          </a:bodyPr>
          <a:lstStyle/>
          <a:p>
            <a:pPr>
              <a:spcAft>
                <a:spcPts val="600"/>
              </a:spcAft>
            </a:pPr>
            <a:r>
              <a:rPr lang="en-CA" dirty="0">
                <a:solidFill>
                  <a:srgbClr val="FFFFFF"/>
                </a:solidFill>
              </a:rPr>
              <a:t> </a:t>
            </a:r>
          </a:p>
        </p:txBody>
      </p:sp>
      <p:sp>
        <p:nvSpPr>
          <p:cNvPr id="13" name="Rectangle 12">
            <a:extLst>
              <a:ext uri="{FF2B5EF4-FFF2-40B4-BE49-F238E27FC236}">
                <a16:creationId xmlns:a16="http://schemas.microsoft.com/office/drawing/2014/main" id="{B5C68376-1C96-4E8E-B2DC-301001A29FBE}"/>
              </a:ext>
            </a:extLst>
          </p:cNvPr>
          <p:cNvSpPr/>
          <p:nvPr/>
        </p:nvSpPr>
        <p:spPr>
          <a:xfrm>
            <a:off x="0" y="6378715"/>
            <a:ext cx="12192000" cy="408025"/>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CA" sz="1300" b="1" dirty="0">
                <a:solidFill>
                  <a:srgbClr val="FFFFFF"/>
                </a:solidFill>
              </a:rPr>
              <a:t> </a:t>
            </a:r>
            <a:r>
              <a:rPr lang="nl-NL" sz="1400" b="0" i="0" dirty="0">
                <a:solidFill>
                  <a:schemeClr val="tx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Jan van 't Hoff/Gospelimages.com</a:t>
            </a:r>
            <a:endParaRPr lang="en-CA" sz="13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815348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661</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Aharoni</vt:lpstr>
      <vt:lpstr>Arial</vt:lpstr>
      <vt:lpstr>Arial Black</vt:lpstr>
      <vt:lpstr>Arial Nova</vt:lpstr>
      <vt:lpstr>Calibri</vt:lpstr>
      <vt:lpstr>Open Sans</vt:lpstr>
      <vt:lpstr>Office Theme</vt:lpstr>
      <vt:lpstr>God and Man Through the Bible Series</vt:lpstr>
      <vt:lpstr>God &amp; Man Through The Bible Series</vt:lpstr>
      <vt:lpstr>Abraham’s Descendants</vt:lpstr>
      <vt:lpstr>Introduction: From Abraham to Moses (Genesis 37-50)</vt:lpstr>
      <vt:lpstr>Introduction:  From Abraham to Moses (Exodus 1)</vt:lpstr>
      <vt:lpstr>Introduction:  From Abraham to Moses (Exodus 2-6)</vt:lpstr>
      <vt:lpstr>Introduction:  From Abraham to Moses (Exodus 2-6)</vt:lpstr>
      <vt:lpstr>The 10 Plagues – Miraculous Signs from God (Exodus 7 - 12)</vt:lpstr>
      <vt:lpstr>What was the Passover?</vt:lpstr>
      <vt:lpstr>Is the Passover Still Celebrated?</vt:lpstr>
      <vt:lpstr>Do Christians celebrate the Passover?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and Man Through the Bible Series</dc:title>
  <dc:creator>Ray Marshall</dc:creator>
  <cp:lastModifiedBy>Ray Marshall</cp:lastModifiedBy>
  <cp:revision>6</cp:revision>
  <dcterms:created xsi:type="dcterms:W3CDTF">2020-11-04T01:08:57Z</dcterms:created>
  <dcterms:modified xsi:type="dcterms:W3CDTF">2021-11-19T19:17:52Z</dcterms:modified>
</cp:coreProperties>
</file>